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37" r:id="rId20"/>
    <p:sldId id="330" r:id="rId21"/>
    <p:sldId id="297" r:id="rId22"/>
    <p:sldId id="331" r:id="rId23"/>
    <p:sldId id="332" r:id="rId24"/>
    <p:sldId id="333" r:id="rId25"/>
    <p:sldId id="334" r:id="rId26"/>
    <p:sldId id="335" r:id="rId27"/>
    <p:sldId id="336" r:id="rId28"/>
    <p:sldId id="329" r:id="rId29"/>
    <p:sldId id="352" r:id="rId30"/>
    <p:sldId id="351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608"/>
    <a:srgbClr val="FABA06"/>
    <a:srgbClr val="F8A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4" y="192402"/>
            <a:ext cx="4332701" cy="634174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VerbaAlpina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243840"/>
            <a:ext cx="7216171" cy="637984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86762" y="1647427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27" y="136525"/>
            <a:ext cx="9327546" cy="6219825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73E596F-1045-4F67-947A-84D01AF97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8" y="182562"/>
            <a:ext cx="10166932" cy="63563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8A2D4F-38C4-489F-81A9-9A5FBE109197}"/>
              </a:ext>
            </a:extLst>
          </p:cNvPr>
          <p:cNvSpPr/>
          <p:nvPr/>
        </p:nvSpPr>
        <p:spPr>
          <a:xfrm>
            <a:off x="1476483" y="3448050"/>
            <a:ext cx="333267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scheint einen Zusammenhang zwischen Publicity-Aktionen und Eintragungen in das </a:t>
            </a:r>
            <a:r>
              <a:rPr lang="de-DE" dirty="0" err="1"/>
              <a:t>Crowdsourcingtool</a:t>
            </a:r>
            <a:r>
              <a:rPr lang="de-DE" dirty="0"/>
              <a:t> </a:t>
            </a:r>
            <a:r>
              <a:rPr lang="de-DE"/>
              <a:t>zu geben</a:t>
            </a:r>
            <a:endParaRPr lang="de-DE" dirty="0"/>
          </a:p>
          <a:p>
            <a:r>
              <a:rPr lang="de-DE" dirty="0"/>
              <a:t>Ein kleiner Anteil an Personen hat einen großen Anteil an Eintragungen ins Crowdsourcing-Tool vorgenommen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Es existieren sog. Power User</a:t>
            </a:r>
            <a:endParaRPr lang="de-DE" dirty="0"/>
          </a:p>
          <a:p>
            <a:r>
              <a:rPr lang="de-DE" dirty="0"/>
              <a:t>Benutzer des Tools zeigen Eintragungsverhalten bezüglich der Hauptkategorien auf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Analyseaspekte: </a:t>
            </a:r>
          </a:p>
          <a:p>
            <a:pPr marL="0" indent="0">
              <a:buNone/>
            </a:pPr>
            <a:r>
              <a:rPr lang="de-DE" dirty="0"/>
              <a:t>	- Lokalisierung der Crowdsourcing-Einträge bzgl. der 	 	Hauptkategorien</a:t>
            </a:r>
          </a:p>
          <a:p>
            <a:pPr marL="0" indent="0">
              <a:buNone/>
            </a:pPr>
            <a:r>
              <a:rPr lang="de-DE" dirty="0"/>
              <a:t>	- Differenzierung der Publicity-Aktionen nach Klassen</a:t>
            </a:r>
          </a:p>
          <a:p>
            <a:pPr marL="0" indent="0">
              <a:buNone/>
            </a:pPr>
            <a:r>
              <a:rPr lang="de-DE" dirty="0"/>
              <a:t>	-  Beachtung der Bevölkerungsdichte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>
                <a:solidFill>
                  <a:prstClr val="black"/>
                </a:solidFill>
              </a:rPr>
              <a:t>Schlussbemerkung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-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Tx/>
              <a:buChar char="-"/>
            </a:pPr>
            <a:r>
              <a:rPr lang="de-DE" dirty="0"/>
              <a:t>Häufung lateinischer Inschriften in der Umgebung von Ortschaften, die auf der Tabula Peutingeriana erscheinen?</a:t>
            </a:r>
          </a:p>
          <a:p>
            <a:pPr fontAlgn="base">
              <a:buFontTx/>
              <a:buChar char="-"/>
            </a:pPr>
            <a:r>
              <a:rPr lang="de-DE" dirty="0"/>
              <a:t>Tabula Peutingeriana:  </a:t>
            </a:r>
          </a:p>
          <a:p>
            <a:pPr marL="0" indent="0" fontAlgn="base">
              <a:buNone/>
            </a:pPr>
            <a:r>
              <a:rPr lang="de-DE" dirty="0"/>
              <a:t>	eine vermutlich im 12. oder 13. Jh. entstandene kartographische 	Darstellung der bedeutendsten Ortschaften und Verkehrswege 	im römischen Kaiserreich</a:t>
            </a:r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   </a:t>
            </a:r>
          </a:p>
          <a:p>
            <a:pPr marL="0" indent="0" fontAlgn="base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7D8017-A916-46EB-A3AB-D86126FF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Peutingeriana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16FA-02D5-491E-B2F5-6CAA3558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A483-F4DF-4B29-B3DF-34CF439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8623-BD6C-4C2D-BD25-75DF948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  <p:pic>
        <p:nvPicPr>
          <p:cNvPr id="1026" name="Picture 2" descr="https://www.verba-alpina.gwi.uni-muenchen.de/wp-content/uploads/part_of_tabula_peutingeriana.jpg">
            <a:extLst>
              <a:ext uri="{FF2B5EF4-FFF2-40B4-BE49-F238E27FC236}">
                <a16:creationId xmlns:a16="http://schemas.microsoft.com/office/drawing/2014/main" id="{CC9F6E24-AD5B-4D77-8E83-98063F87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27" y="136524"/>
            <a:ext cx="478293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CBBD7-0AE4-4887-9A4C-9D7D93DE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– Tabula Peutingeriana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BB97D9-995A-454C-B2A6-2D610C04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C9B41-0228-4CBB-94A1-E8EEBD7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352865-E3E3-4931-BB6D-933EDD7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EC6F-12AC-4222-BB66-C785D55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Breitbild</PresentationFormat>
  <Paragraphs>201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</vt:lpstr>
      <vt:lpstr>VerbaAlpina: 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 </vt:lpstr>
      <vt:lpstr>Top-2-Aktion </vt:lpstr>
      <vt:lpstr>Top-3-Aktion</vt:lpstr>
      <vt:lpstr>PowerPoint-Präsentation</vt:lpstr>
      <vt:lpstr>PowerPoint-Präsentation</vt:lpstr>
      <vt:lpstr>PowerPoint-Präsentation</vt:lpstr>
      <vt:lpstr>PowerPoint-Präsentation</vt:lpstr>
      <vt:lpstr>Fazit - Crowdsourcing</vt:lpstr>
      <vt:lpstr>Schlussbemerkung</vt:lpstr>
      <vt:lpstr>Quellen/Packages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Lat. Inschriften - Tabula Peutingeriana</vt:lpstr>
      <vt:lpstr>Tabula Peutingeriana</vt:lpstr>
      <vt:lpstr>Lat. Inschriften – Tabula Peutingeriana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102</cp:revision>
  <dcterms:created xsi:type="dcterms:W3CDTF">2019-12-07T13:57:59Z</dcterms:created>
  <dcterms:modified xsi:type="dcterms:W3CDTF">2020-01-06T17:09:56Z</dcterms:modified>
</cp:coreProperties>
</file>